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8" r:id="rId6"/>
    <p:sldId id="256" r:id="rId7"/>
    <p:sldId id="257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5" d="100"/>
          <a:sy n="95" d="100"/>
        </p:scale>
        <p:origin x="75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nda Gersbach" userId="064fdc5e-9bf3-42e6-a642-cf744b7f435e" providerId="ADAL" clId="{F53F98B9-FFF8-4DBF-B63D-F7A25E7E2552}"/>
    <pc:docChg chg="delSld modSld">
      <pc:chgData name="Lorinda Gersbach" userId="064fdc5e-9bf3-42e6-a642-cf744b7f435e" providerId="ADAL" clId="{F53F98B9-FFF8-4DBF-B63D-F7A25E7E2552}" dt="2022-02-23T07:17:14.322" v="15" actId="1037"/>
      <pc:docMkLst>
        <pc:docMk/>
      </pc:docMkLst>
      <pc:sldChg chg="modSp mod">
        <pc:chgData name="Lorinda Gersbach" userId="064fdc5e-9bf3-42e6-a642-cf744b7f435e" providerId="ADAL" clId="{F53F98B9-FFF8-4DBF-B63D-F7A25E7E2552}" dt="2022-02-23T07:17:14.322" v="15" actId="1037"/>
        <pc:sldMkLst>
          <pc:docMk/>
          <pc:sldMk cId="1162853692" sldId="256"/>
        </pc:sldMkLst>
        <pc:picChg chg="mod">
          <ac:chgData name="Lorinda Gersbach" userId="064fdc5e-9bf3-42e6-a642-cf744b7f435e" providerId="ADAL" clId="{F53F98B9-FFF8-4DBF-B63D-F7A25E7E2552}" dt="2022-02-23T07:17:14.322" v="15" actId="1037"/>
          <ac:picMkLst>
            <pc:docMk/>
            <pc:sldMk cId="1162853692" sldId="256"/>
            <ac:picMk id="7" creationId="{03AD1686-9FD8-44A2-B51F-6BE8E4FB4AF5}"/>
          </ac:picMkLst>
        </pc:picChg>
      </pc:sldChg>
      <pc:sldChg chg="modSp mod">
        <pc:chgData name="Lorinda Gersbach" userId="064fdc5e-9bf3-42e6-a642-cf744b7f435e" providerId="ADAL" clId="{F53F98B9-FFF8-4DBF-B63D-F7A25E7E2552}" dt="2022-02-23T07:16:48.413" v="14" actId="20577"/>
        <pc:sldMkLst>
          <pc:docMk/>
          <pc:sldMk cId="2067761938" sldId="259"/>
        </pc:sldMkLst>
        <pc:spChg chg="mod">
          <ac:chgData name="Lorinda Gersbach" userId="064fdc5e-9bf3-42e6-a642-cf744b7f435e" providerId="ADAL" clId="{F53F98B9-FFF8-4DBF-B63D-F7A25E7E2552}" dt="2022-02-23T07:16:48.413" v="14" actId="20577"/>
          <ac:spMkLst>
            <pc:docMk/>
            <pc:sldMk cId="2067761938" sldId="259"/>
            <ac:spMk id="2" creationId="{84196F9C-1552-4022-B09F-28C6934FC9C7}"/>
          </ac:spMkLst>
        </pc:spChg>
      </pc:sldChg>
      <pc:sldChg chg="del">
        <pc:chgData name="Lorinda Gersbach" userId="064fdc5e-9bf3-42e6-a642-cf744b7f435e" providerId="ADAL" clId="{F53F98B9-FFF8-4DBF-B63D-F7A25E7E2552}" dt="2022-02-23T07:14:35.317" v="0" actId="47"/>
        <pc:sldMkLst>
          <pc:docMk/>
          <pc:sldMk cId="332444833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57D5-E700-407A-BFC8-E5F6A93A8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E9372-ADBD-404A-A0E5-DD2F68957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33CAF-14CD-4459-BA9B-9B615C0A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B10D-C690-495F-AF49-7D0F1D85D464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8B32D-6FF8-45DE-809B-B1646883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14E4B-D7A0-493D-A3C0-D0E7B4A7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6A8-C7EA-4E22-B97D-4C1A19398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48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F926-619B-429B-B495-99D2C867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33299-5824-4B11-B12A-DC7D4D6BF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2F56C-C8A8-41C1-99A0-1BB43DA3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B10D-C690-495F-AF49-7D0F1D85D464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A12B6-5EDD-494B-9A6D-F9AD24E2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807A-45FF-49A7-BDB8-E10CD8F0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6A8-C7EA-4E22-B97D-4C1A19398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390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88D7F-B432-41DA-9D4F-98169067A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727BD-39FF-4AE3-91A6-F88DC9F26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A5983-88B0-477A-8C61-F113B1C9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B10D-C690-495F-AF49-7D0F1D85D464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D3A24-F09D-4441-9D58-BB0CABD7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ED4E6-5CE6-47FB-BB8B-BF7BEB3C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6A8-C7EA-4E22-B97D-4C1A19398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5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60FA-99C8-448E-8641-7C46525A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1B694-630F-44AA-A3DA-89D03F2A6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EA87D-E622-4BFD-97DE-1E4B9CD5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B10D-C690-495F-AF49-7D0F1D85D464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D3BEA-92BD-44EC-A251-0BA3B866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E0FBC-9358-4E3A-93DF-8BFBFA3C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6A8-C7EA-4E22-B97D-4C1A19398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62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AFB1-D98F-4A04-8EAD-25BB6019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B5EB8-4141-471D-9DE6-C17A22072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FD970-8771-4280-8295-AC76BD0A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B10D-C690-495F-AF49-7D0F1D85D464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41104-264B-422F-9881-98098103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6231B-864C-417E-94EC-CA339E38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6A8-C7EA-4E22-B97D-4C1A19398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90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3061-78F9-4349-BFDA-DA16C517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95469-9E68-4B79-BE87-3ECC520EB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F3C42-F7B7-4475-9CA1-6D10E8442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4EF10-0CA6-4D7D-AC00-C28E54F1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B10D-C690-495F-AF49-7D0F1D85D464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DEDB6-5B92-44F8-A7EC-8B76F03F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7F002-4C48-4691-8C52-123E2B78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6A8-C7EA-4E22-B97D-4C1A19398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38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73B5-683A-4183-952A-2362675C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E0DBB-7557-488C-A282-1229F8A60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DE2AA-5FD4-4D7B-AA6C-F5FD22DDF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6E764-ECCA-4642-BD42-570DD6FD8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E877F-5ED1-4A10-84C2-DFE14AAED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CE84C9-5112-405D-AA31-8FE2F8F7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B10D-C690-495F-AF49-7D0F1D85D464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8A79C-5A0B-49DA-AD64-D92DEE86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ED7F0-A1BF-47C1-8058-41F56987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6A8-C7EA-4E22-B97D-4C1A19398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692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D8A5-F82C-4C4A-81E0-8A822ECB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12993-E853-4A55-8C24-438A07A1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B10D-C690-495F-AF49-7D0F1D85D464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17EE1-4210-4137-8AF5-70262002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9E093-61B4-4EC7-BAEE-50A1889C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6A8-C7EA-4E22-B97D-4C1A19398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49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047A6-7D1C-462A-A28F-09AE0DEB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B10D-C690-495F-AF49-7D0F1D85D464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8FC35-DD34-44FE-BEA9-AF58F998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F45EB-7A12-4EFD-AEF7-9A39A754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6A8-C7EA-4E22-B97D-4C1A19398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84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365E-0FFD-49AD-8B3A-F9CB2493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A4150-35C5-4278-8981-CC913B735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88676-15E5-402D-8052-2D135E2D3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0F87A-9F8A-4CAA-92E1-ED492C23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B10D-C690-495F-AF49-7D0F1D85D464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EEBCB-87E1-4463-BB7E-D6D640E8C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8807E-B518-4A8D-A89B-86BEAA5A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6A8-C7EA-4E22-B97D-4C1A19398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457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3652-AD68-499F-8E88-D221BB7D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4CC58-BF7B-450F-82DF-E3B3E7F28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E807F-8CAA-4C83-AF2E-9F9266068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C9DA1-D876-441E-9B06-D874ED7A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B10D-C690-495F-AF49-7D0F1D85D464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C425D-53E8-4D54-ADFA-614DC43A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CB343-6E52-493F-BB57-E1456578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6A8-C7EA-4E22-B97D-4C1A19398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78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4D328-E84D-4EEE-BC3E-CB9341E1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2EEC-F485-467D-BAF2-335286D0F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224A9-7A57-4FA7-A018-5B8CEC3B7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1B10D-C690-495F-AF49-7D0F1D85D464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4C857-9171-4310-BC51-0A8103CC9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AB37-8724-4662-9469-6F4172894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76A8-C7EA-4E22-B97D-4C1A19398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4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6F9C-1552-4022-B09F-28C6934FC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71957" y="23830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0200" dirty="0">
                <a:latin typeface="Aharoni" panose="02010803020104030203" pitchFamily="2" charset="-79"/>
                <a:cs typeface="Aharoni" panose="02010803020104030203" pitchFamily="2" charset="-79"/>
              </a:rPr>
              <a:t>Plagiarism</a:t>
            </a:r>
            <a:b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100" dirty="0">
                <a:latin typeface="Aharoni" panose="02010803020104030203" pitchFamily="2" charset="-79"/>
                <a:cs typeface="Aharoni" panose="02010803020104030203" pitchFamily="2" charset="-79"/>
              </a:rPr>
              <a:t>AKA </a:t>
            </a:r>
            <a:br>
              <a:rPr lang="en-US" sz="61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100" dirty="0">
                <a:latin typeface="Aharoni" panose="02010803020104030203" pitchFamily="2" charset="-79"/>
                <a:cs typeface="Aharoni" panose="02010803020104030203" pitchFamily="2" charset="-79"/>
              </a:rPr>
              <a:t>Academic Honesty</a:t>
            </a:r>
            <a:endParaRPr lang="en-AU" sz="6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38682-581E-4C63-A1BF-0832388FB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01"/>
          <a:stretch/>
        </p:blipFill>
        <p:spPr>
          <a:xfrm>
            <a:off x="6743584" y="860612"/>
            <a:ext cx="5448416" cy="5110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6B6363-CD16-466F-9A06-017F56E08054}"/>
              </a:ext>
            </a:extLst>
          </p:cNvPr>
          <p:cNvSpPr txBox="1"/>
          <p:nvPr/>
        </p:nvSpPr>
        <p:spPr>
          <a:xfrm>
            <a:off x="8787557" y="5971142"/>
            <a:ext cx="239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effectLst/>
                <a:latin typeface="Museo Sans 300" panose="02000000000000000000" pitchFamily="50" charset="0"/>
                <a:ea typeface="Calibri" panose="020F0502020204030204" pitchFamily="34" charset="0"/>
              </a:rPr>
              <a:t>(Hulu, n.d.)</a:t>
            </a: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776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6A304A-DB7B-4874-9377-026BCCA4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8" y="420931"/>
            <a:ext cx="4411269" cy="6016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3BC9C7-7359-4C2E-A64F-E3842E7E5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1836">
            <a:off x="3799296" y="2236370"/>
            <a:ext cx="8074224" cy="26472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14BC01-3A1C-4D8C-B397-A28727B8D8B4}"/>
              </a:ext>
            </a:extLst>
          </p:cNvPr>
          <p:cNvCxnSpPr/>
          <p:nvPr/>
        </p:nvCxnSpPr>
        <p:spPr>
          <a:xfrm flipH="1">
            <a:off x="3870251" y="4625163"/>
            <a:ext cx="2806996" cy="3402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3466A68-CA7D-45FB-AD4F-42505B31F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195" y="128429"/>
            <a:ext cx="1733328" cy="17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7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D1686-9FD8-44A2-B51F-6BE8E4FB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" y="440389"/>
            <a:ext cx="5907741" cy="4439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4065F3-EA96-4606-A12E-09EA40C30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169" y="2850777"/>
            <a:ext cx="5548691" cy="3741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42194A-5B9E-442A-8AC1-48943F4B5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347" y="265577"/>
            <a:ext cx="1737511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5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3B472B-7EF6-49A8-AF13-993038223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082"/>
            <a:ext cx="12192000" cy="6518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41E042-0ADD-4AF1-9A43-4106B8F24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208" y="0"/>
            <a:ext cx="1737511" cy="1792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4C2D67-5C77-4D8F-B8E9-A4AC3068AD04}"/>
              </a:ext>
            </a:extLst>
          </p:cNvPr>
          <p:cNvSpPr txBox="1"/>
          <p:nvPr/>
        </p:nvSpPr>
        <p:spPr>
          <a:xfrm>
            <a:off x="5061098" y="6257918"/>
            <a:ext cx="419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Look, Cover, Write, Check!</a:t>
            </a:r>
            <a:endParaRPr lang="en-A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9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A879C-8E90-4B04-9C74-8CD398C902DD}"/>
              </a:ext>
            </a:extLst>
          </p:cNvPr>
          <p:cNvSpPr txBox="1"/>
          <p:nvPr/>
        </p:nvSpPr>
        <p:spPr>
          <a:xfrm>
            <a:off x="382960" y="670985"/>
            <a:ext cx="10494084" cy="6677405"/>
          </a:xfrm>
          <a:prstGeom prst="rect">
            <a:avLst/>
          </a:prstGeom>
          <a:noFill/>
        </p:spPr>
        <p:txBody>
          <a:bodyPr wrap="square" lIns="274320" tIns="182880" rIns="274320" bIns="274320" rtlCol="0">
            <a:spAutoFit/>
          </a:bodyPr>
          <a:lstStyle/>
          <a:p>
            <a:pPr marL="360363" indent="-360363">
              <a:lnSpc>
                <a:spcPts val="4000"/>
              </a:lnSpc>
              <a:spcBef>
                <a:spcPts val="2400"/>
              </a:spcBef>
            </a:pPr>
            <a:r>
              <a:rPr lang="en-US" sz="2800" dirty="0">
                <a:latin typeface="Raleway" panose="020B0003030101060003" pitchFamily="34" charset="0"/>
              </a:rPr>
              <a:t>1. </a:t>
            </a:r>
            <a:r>
              <a:rPr lang="en-US" sz="2800" b="1" dirty="0">
                <a:solidFill>
                  <a:srgbClr val="F9AA40"/>
                </a:solidFill>
                <a:latin typeface="Raleway" panose="020B0003030101060003" pitchFamily="34" charset="0"/>
              </a:rPr>
              <a:t>PARAPHRASING </a:t>
            </a:r>
            <a:r>
              <a:rPr lang="en-US" sz="2800" b="1" dirty="0">
                <a:latin typeface="Raleway" panose="020B0003030101060003" pitchFamily="34" charset="0"/>
              </a:rPr>
              <a:t>:</a:t>
            </a:r>
            <a:r>
              <a:rPr lang="en-US" sz="2800" dirty="0">
                <a:latin typeface="Raleway" panose="020B0003030101060003" pitchFamily="34" charset="0"/>
              </a:rPr>
              <a:t> Restating the ideas presented within a text in your </a:t>
            </a:r>
            <a:r>
              <a:rPr lang="en-US" sz="2800" b="1" dirty="0">
                <a:latin typeface="Raleway" panose="020B0003030101060003" pitchFamily="34" charset="0"/>
              </a:rPr>
              <a:t>OWN</a:t>
            </a:r>
            <a:r>
              <a:rPr lang="en-US" sz="2800" dirty="0">
                <a:latin typeface="Raleway" panose="020B0003030101060003" pitchFamily="34" charset="0"/>
              </a:rPr>
              <a:t> words and </a:t>
            </a:r>
            <a:r>
              <a:rPr lang="en-US" sz="2800" b="1" dirty="0">
                <a:latin typeface="Raleway" panose="020B0003030101060003" pitchFamily="34" charset="0"/>
              </a:rPr>
              <a:t>giving the author credit. </a:t>
            </a:r>
            <a:br>
              <a:rPr lang="en-US" sz="2800" b="1" dirty="0">
                <a:latin typeface="Raleway" panose="020B0003030101060003" pitchFamily="34" charset="0"/>
              </a:rPr>
            </a:br>
            <a:br>
              <a:rPr lang="en-US" sz="1400" b="1" dirty="0">
                <a:latin typeface="Raleway" panose="020B0003030101060003" pitchFamily="34" charset="0"/>
              </a:rPr>
            </a:br>
            <a:r>
              <a:rPr lang="en-US" sz="2800" dirty="0">
                <a:latin typeface="Raleway" panose="020B0003030101060003" pitchFamily="34" charset="0"/>
              </a:rPr>
              <a:t>This could involve briefly </a:t>
            </a:r>
            <a:r>
              <a:rPr lang="en-US" sz="2800" b="1" i="1" dirty="0">
                <a:solidFill>
                  <a:srgbClr val="F9AA40"/>
                </a:solidFill>
                <a:latin typeface="Raleway" panose="020B0003030101060003" pitchFamily="34" charset="0"/>
              </a:rPr>
              <a:t>summarising</a:t>
            </a:r>
            <a:r>
              <a:rPr lang="en-US" sz="2800" dirty="0">
                <a:latin typeface="Raleway" panose="020B0003030101060003" pitchFamily="34" charset="0"/>
              </a:rPr>
              <a:t> </a:t>
            </a:r>
            <a:r>
              <a:rPr lang="en-US" sz="2800" b="1" i="1" dirty="0">
                <a:solidFill>
                  <a:srgbClr val="F9AA40"/>
                </a:solidFill>
                <a:latin typeface="Raleway" panose="020B0003030101060003" pitchFamily="34" charset="0"/>
              </a:rPr>
              <a:t>the main ideas </a:t>
            </a:r>
            <a:r>
              <a:rPr lang="en-US" sz="2800" dirty="0">
                <a:latin typeface="Raleway" panose="020B0003030101060003" pitchFamily="34" charset="0"/>
              </a:rPr>
              <a:t>from your source or </a:t>
            </a:r>
            <a:r>
              <a:rPr lang="en-US" sz="2800" b="1" i="1" dirty="0">
                <a:solidFill>
                  <a:srgbClr val="F9AA40"/>
                </a:solidFill>
                <a:latin typeface="Raleway" panose="020B0003030101060003" pitchFamily="34" charset="0"/>
              </a:rPr>
              <a:t>restating</a:t>
            </a:r>
            <a:r>
              <a:rPr lang="en-US" sz="2800" b="1" dirty="0">
                <a:solidFill>
                  <a:srgbClr val="F9AA40"/>
                </a:solidFill>
                <a:latin typeface="Raleway" panose="020B0003030101060003" pitchFamily="34" charset="0"/>
              </a:rPr>
              <a:t> </a:t>
            </a:r>
            <a:r>
              <a:rPr lang="en-US" sz="2800" b="1" i="1" dirty="0">
                <a:solidFill>
                  <a:srgbClr val="F9AA40"/>
                </a:solidFill>
                <a:latin typeface="Raleway" panose="020B0003030101060003" pitchFamily="34" charset="0"/>
              </a:rPr>
              <a:t>the points of a specific excerpt.  </a:t>
            </a:r>
            <a:r>
              <a:rPr lang="en-US" sz="2800" dirty="0">
                <a:latin typeface="Raleway" panose="020B0003030101060003" pitchFamily="34" charset="0"/>
              </a:rPr>
              <a:t>Either way, you use your own words and give the author credit.</a:t>
            </a:r>
          </a:p>
          <a:p>
            <a:pPr marL="360363" indent="-360363">
              <a:lnSpc>
                <a:spcPts val="4000"/>
              </a:lnSpc>
              <a:spcBef>
                <a:spcPts val="2400"/>
              </a:spcBef>
            </a:pPr>
            <a:r>
              <a:rPr lang="en-US" sz="2800" dirty="0">
                <a:latin typeface="Raleway" panose="020B0003030101060003" pitchFamily="34" charset="0"/>
              </a:rPr>
              <a:t>2. </a:t>
            </a:r>
            <a:r>
              <a:rPr lang="en-US" sz="2800" b="1" dirty="0">
                <a:solidFill>
                  <a:srgbClr val="F9AA40"/>
                </a:solidFill>
                <a:latin typeface="Raleway" panose="020B0003030101060003" pitchFamily="34" charset="0"/>
              </a:rPr>
              <a:t>DIRECT QUOTATION</a:t>
            </a:r>
            <a:r>
              <a:rPr lang="en-US" sz="2800" dirty="0">
                <a:latin typeface="Raleway" panose="020B0003030101060003" pitchFamily="34" charset="0"/>
              </a:rPr>
              <a:t>: Copying some of the author’s exact words, surrounding them with “quotation marks” and </a:t>
            </a:r>
            <a:r>
              <a:rPr lang="en-US" sz="2800" b="1" dirty="0">
                <a:latin typeface="Raleway" panose="020B0003030101060003" pitchFamily="34" charset="0"/>
              </a:rPr>
              <a:t>giving the author credit. </a:t>
            </a:r>
            <a:r>
              <a:rPr lang="en-US" sz="2800" dirty="0">
                <a:latin typeface="Raleway" panose="020B0003030101060003" pitchFamily="34" charset="0"/>
              </a:rPr>
              <a:t>(Gonzalez, 2017)</a:t>
            </a:r>
            <a:endParaRPr lang="en-US" sz="2800" b="1" dirty="0">
              <a:latin typeface="Raleway" panose="020B0003030101060003" pitchFamily="34" charset="0"/>
            </a:endParaRPr>
          </a:p>
          <a:p>
            <a:pPr marL="360363" indent="-360363">
              <a:lnSpc>
                <a:spcPts val="4000"/>
              </a:lnSpc>
              <a:spcBef>
                <a:spcPts val="2400"/>
              </a:spcBef>
            </a:pPr>
            <a:endParaRPr lang="en-US" sz="1600" dirty="0">
              <a:latin typeface="Raleway" panose="020B000303010106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319FA-ED8E-4BED-A085-45FFB308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126" y="246810"/>
            <a:ext cx="1737511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4C73C3-0875-47F6-AE93-F035BE22A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92"/>
            <a:ext cx="10254361" cy="6200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7C5523-747C-4EC9-B5A8-7E298B158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361" y="207892"/>
            <a:ext cx="1737511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6E37CB-3D0C-44C6-8DC6-4722DD3BAE00}"/>
              </a:ext>
            </a:extLst>
          </p:cNvPr>
          <p:cNvSpPr txBox="1"/>
          <p:nvPr/>
        </p:nvSpPr>
        <p:spPr>
          <a:xfrm>
            <a:off x="721242" y="1696619"/>
            <a:ext cx="10749515" cy="3068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1400"/>
              </a:lnSpc>
            </a:pPr>
            <a:r>
              <a:rPr lang="en-US" sz="2800" b="1" i="0" u="sng" dirty="0">
                <a:effectLst/>
                <a:latin typeface="Museo Sans 3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Bibliography</a:t>
            </a:r>
          </a:p>
          <a:p>
            <a:pPr marL="457200" indent="-457200">
              <a:lnSpc>
                <a:spcPts val="1400"/>
              </a:lnSpc>
            </a:pPr>
            <a:endParaRPr lang="en-US" sz="2800" b="1" u="sng" dirty="0">
              <a:latin typeface="Museo Sans 300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1400"/>
              </a:lnSpc>
            </a:pPr>
            <a:endParaRPr lang="en-US" sz="2800" b="1" i="0" u="sng" dirty="0">
              <a:effectLst/>
              <a:latin typeface="Museo Sans 300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1400"/>
              </a:lnSpc>
            </a:pPr>
            <a:r>
              <a:rPr kumimoji="0" lang="en-AU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3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Gonzalez, J. (2017, February 26). </a:t>
            </a:r>
            <a:r>
              <a:rPr kumimoji="0" lang="en-AU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3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Teaching students to avoid</a:t>
            </a:r>
          </a:p>
          <a:p>
            <a:pPr marL="457200" indent="-457200">
              <a:lnSpc>
                <a:spcPts val="1400"/>
              </a:lnSpc>
            </a:pPr>
            <a:endParaRPr lang="en-AU" altLang="en-US" sz="2800" i="1" dirty="0">
              <a:latin typeface="Museo Sans 300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1400"/>
              </a:lnSpc>
            </a:pPr>
            <a:r>
              <a:rPr kumimoji="0" lang="en-AU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3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plagiarism</a:t>
            </a:r>
            <a:r>
              <a:rPr kumimoji="0" lang="en-AU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3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Cult of Pedagogy:</a:t>
            </a:r>
          </a:p>
          <a:p>
            <a:pPr marL="457200" indent="-457200">
              <a:lnSpc>
                <a:spcPts val="1400"/>
              </a:lnSpc>
            </a:pPr>
            <a:endParaRPr lang="en-AU" altLang="en-US" sz="2800" dirty="0">
              <a:latin typeface="Museo Sans 300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1400"/>
              </a:lnSpc>
            </a:pPr>
            <a:r>
              <a:rPr kumimoji="0" lang="en-AU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3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https://www.cultofpedagogy.com/preventing-plagiarism/</a:t>
            </a:r>
            <a:endParaRPr kumimoji="0" lang="en-AU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indent="-457200">
              <a:lnSpc>
                <a:spcPts val="1400"/>
              </a:lnSpc>
            </a:pPr>
            <a:endParaRPr lang="en-US" sz="2800" b="1" i="0" u="sng" dirty="0">
              <a:effectLst/>
              <a:latin typeface="Museo Sans 300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1400"/>
              </a:lnSpc>
            </a:pPr>
            <a:endParaRPr lang="en-AU" sz="2800" dirty="0">
              <a:effectLst/>
              <a:latin typeface="Museo Sans 300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1400"/>
              </a:lnSpc>
            </a:pPr>
            <a:r>
              <a:rPr lang="en-US" sz="2800" b="1" i="0" dirty="0">
                <a:effectLst/>
                <a:latin typeface="Museo Sans 3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2800" dirty="0">
              <a:effectLst/>
              <a:latin typeface="Museo Sans 300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1400"/>
              </a:lnSpc>
            </a:pPr>
            <a:r>
              <a:rPr lang="en-US" sz="2800" dirty="0">
                <a:effectLst/>
                <a:latin typeface="Museo Sans 3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Hulu, F. (n.d.). </a:t>
            </a:r>
            <a:r>
              <a:rPr lang="en-US" sz="2800" i="1" dirty="0">
                <a:effectLst/>
                <a:latin typeface="Museo Sans 3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Plagiarism</a:t>
            </a:r>
            <a:r>
              <a:rPr lang="en-US" sz="2800" dirty="0">
                <a:effectLst/>
                <a:latin typeface="Museo Sans 3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Pinterest:</a:t>
            </a:r>
          </a:p>
          <a:p>
            <a:pPr marL="457200" indent="-457200">
              <a:lnSpc>
                <a:spcPts val="1400"/>
              </a:lnSpc>
            </a:pPr>
            <a:endParaRPr lang="en-US" sz="2800" dirty="0">
              <a:effectLst/>
              <a:latin typeface="Museo Sans 300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1400"/>
              </a:lnSpc>
            </a:pPr>
            <a:r>
              <a:rPr lang="en-US" sz="2800" dirty="0">
                <a:effectLst/>
                <a:latin typeface="Museo Sans 3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https://www.pinterest.com.au/hululuuu/plagiarism/</a:t>
            </a:r>
            <a:endParaRPr lang="en-AU" sz="2800" dirty="0">
              <a:effectLst/>
              <a:latin typeface="Museo Sans 300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b="1" i="0" dirty="0">
                <a:effectLst/>
                <a:latin typeface="Museo Sans 300" panose="02000000000000000000" pitchFamily="50" charset="0"/>
                <a:ea typeface="Calibri" panose="020F0502020204030204" pitchFamily="34" charset="0"/>
              </a:rPr>
              <a:t> </a:t>
            </a:r>
            <a:endParaRPr lang="en-AU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F927E-7543-4F43-A358-3E3002A82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679" y="246810"/>
            <a:ext cx="1737511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7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688F109338D46906FEDE464A28F1E" ma:contentTypeVersion="13" ma:contentTypeDescription="Create a new document." ma:contentTypeScope="" ma:versionID="6e5aa9f02e2e699bfc4869444fb0cde8">
  <xsd:schema xmlns:xsd="http://www.w3.org/2001/XMLSchema" xmlns:xs="http://www.w3.org/2001/XMLSchema" xmlns:p="http://schemas.microsoft.com/office/2006/metadata/properties" xmlns:ns2="7d15f0a3-f6a3-4af4-bfc7-0daab7ec6278" xmlns:ns3="f1b7da66-e52f-4d5a-bdc7-ae153424de40" targetNamespace="http://schemas.microsoft.com/office/2006/metadata/properties" ma:root="true" ma:fieldsID="646015a92f68db3f519960fc1da3cf26" ns2:_="" ns3:_="">
    <xsd:import namespace="7d15f0a3-f6a3-4af4-bfc7-0daab7ec6278"/>
    <xsd:import namespace="f1b7da66-e52f-4d5a-bdc7-ae153424de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5f0a3-f6a3-4af4-bfc7-0daab7ec62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7da66-e52f-4d5a-bdc7-ae153424de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A191D3-3117-4489-A361-0F659D192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5f0a3-f6a3-4af4-bfc7-0daab7ec6278"/>
    <ds:schemaRef ds:uri="f1b7da66-e52f-4d5a-bdc7-ae153424de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E5C9FB-181F-4C85-8E5F-07D4B05374B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B6B16E5-A850-49D1-8855-CA65968EC4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175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Museo Sans 300</vt:lpstr>
      <vt:lpstr>Raleway</vt:lpstr>
      <vt:lpstr>Office Theme</vt:lpstr>
      <vt:lpstr>Plagiarism AKA  Academic Honesty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Plagiarism! Aka Academic honesty</dc:title>
  <dc:creator>Virginia Yurisich</dc:creator>
  <cp:lastModifiedBy>Lorinda Gersbach</cp:lastModifiedBy>
  <cp:revision>2</cp:revision>
  <dcterms:created xsi:type="dcterms:W3CDTF">2022-02-18T03:55:57Z</dcterms:created>
  <dcterms:modified xsi:type="dcterms:W3CDTF">2022-02-23T07:17:25Z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0x010100FAA688F109338D46906FEDE464A28F1E</vt:lpwstr>
  </property>
</Properties>
</file>