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69" r:id="rId2"/>
    <p:sldId id="270" r:id="rId3"/>
    <p:sldId id="271" r:id="rId4"/>
    <p:sldId id="278" r:id="rId5"/>
    <p:sldId id="279" r:id="rId6"/>
    <p:sldId id="280" r:id="rId7"/>
    <p:sldId id="282" r:id="rId8"/>
    <p:sldId id="283" r:id="rId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F13515-E251-4D25-8750-B29E5587C5AB}" v="1" dt="2022-03-11T07:10:01.478"/>
    <p1510:client id="{C96C6E03-C840-4D10-923F-6D997658CFD8}" v="10" dt="2022-03-11T06:14:30.092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96" d="100"/>
          <a:sy n="96" d="100"/>
        </p:scale>
        <p:origin x="42" y="540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2538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3/11/2022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3/11/2022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Insert a map of your country.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24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Insert a picture of one of the geographic features of your country.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92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Insert a picture of one of the geographic features of your country.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49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Insert a picture of one of the geographic features of your country.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083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Insert a picture of one of the geographic features of your country.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61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Insert a picture of one of the geographic features of your country.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518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 noEditPoints="1"/>
          </p:cNvSpPr>
          <p:nvPr/>
        </p:nvSpPr>
        <p:spPr bwMode="auto">
          <a:xfrm>
            <a:off x="-4763" y="285750"/>
            <a:ext cx="12190413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pPr/>
              <a:t>3/11/2022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7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5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1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15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62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45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0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6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8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8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4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bg1"/>
            </a:gs>
            <a:gs pos="40000">
              <a:schemeClr val="bg2"/>
            </a:gs>
            <a:gs pos="10000">
              <a:schemeClr val="bg1">
                <a:lumMod val="95000"/>
              </a:schemeClr>
            </a:gs>
            <a:gs pos="100000">
              <a:schemeClr val="bg2">
                <a:lumMod val="9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ltGray">
          <a:xfrm>
            <a:off x="146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en-US" smtClean="0"/>
              <a:pPr/>
              <a:t>3/11/2022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16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74520" indent="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askleo.com/shortlinks-destination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techcrunch.com/2020/02/12/reuters-facebook-fact-checker/" TargetMode="External"/><Relationship Id="rId3" Type="http://schemas.openxmlformats.org/officeDocument/2006/relationships/hyperlink" Target="https://mediabiasfactcheck.com/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fullfact.org/" TargetMode="External"/><Relationship Id="rId5" Type="http://schemas.openxmlformats.org/officeDocument/2006/relationships/hyperlink" Target="https://www.snopes.com/" TargetMode="External"/><Relationship Id="rId4" Type="http://schemas.openxmlformats.org/officeDocument/2006/relationships/hyperlink" Target="http://www.factcheck.or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ineye.co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www.reverseimagesearch.com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canva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Year 11 politics &amp; law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9485310" cy="1143000"/>
          </a:xfrm>
        </p:spPr>
        <p:txBody>
          <a:bodyPr/>
          <a:lstStyle/>
          <a:p>
            <a:r>
              <a:rPr lang="en-US" dirty="0"/>
              <a:t>Assessment 3| Undemocratic vs Democratic Nations| Research Guide</a:t>
            </a:r>
          </a:p>
        </p:txBody>
      </p:sp>
    </p:spTree>
    <p:extLst>
      <p:ext uri="{BB962C8B-B14F-4D97-AF65-F5344CB8AC3E}">
        <p14:creationId xmlns:p14="http://schemas.microsoft.com/office/powerpoint/2010/main" val="28870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rmAutofit/>
          </a:bodyPr>
          <a:lstStyle/>
          <a:p>
            <a:r>
              <a:rPr lang="en-US" dirty="0"/>
              <a:t>Check your facts!</a:t>
            </a:r>
          </a:p>
        </p:txBody>
      </p:sp>
      <p:pic>
        <p:nvPicPr>
          <p:cNvPr id="7" name="Content Placeholder 6" descr="Text, application&#10;&#10;Description automatically generated">
            <a:extLst>
              <a:ext uri="{FF2B5EF4-FFF2-40B4-BE49-F238E27FC236}">
                <a16:creationId xmlns:a16="http://schemas.microsoft.com/office/drawing/2014/main" id="{A1E181C4-8458-4C20-92FD-13F8DEAE55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37542" y="685800"/>
            <a:ext cx="3895344" cy="5486400"/>
          </a:xfrm>
          <a:noFill/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57E4FAD-C135-44AE-BE65-5349BF28FB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Beware of sources used.</a:t>
            </a:r>
          </a:p>
        </p:txBody>
      </p:sp>
    </p:spTree>
    <p:extLst>
      <p:ext uri="{BB962C8B-B14F-4D97-AF65-F5344CB8AC3E}">
        <p14:creationId xmlns:p14="http://schemas.microsoft.com/office/powerpoint/2010/main" val="84695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34854" y="274638"/>
            <a:ext cx="10469068" cy="1325562"/>
          </a:xfrm>
        </p:spPr>
        <p:txBody>
          <a:bodyPr/>
          <a:lstStyle/>
          <a:p>
            <a:r>
              <a:rPr lang="en-US" dirty="0" err="1"/>
              <a:t>STop</a:t>
            </a:r>
            <a:r>
              <a:rPr lang="en-US" dirty="0"/>
              <a:t>! Who is behind the information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Examine the source of the website</a:t>
            </a:r>
          </a:p>
          <a:p>
            <a:pPr>
              <a:buClr>
                <a:srgbClr val="1F4E79"/>
              </a:buClr>
            </a:pPr>
            <a:r>
              <a:rPr lang="en-US" dirty="0"/>
              <a:t>Wikipedia check</a:t>
            </a:r>
          </a:p>
          <a:p>
            <a:pPr>
              <a:buClr>
                <a:srgbClr val="1F4E79"/>
              </a:buClr>
            </a:pPr>
            <a:endParaRPr lang="en-US" dirty="0"/>
          </a:p>
          <a:p>
            <a:pPr>
              <a:buClr>
                <a:srgbClr val="1F4E79"/>
              </a:buClr>
            </a:pPr>
            <a:endParaRPr lang="en-US" dirty="0"/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CDDFC59F-5C1E-4307-8459-08D0DB137E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451934" y="1828800"/>
            <a:ext cx="3783734" cy="4343400"/>
          </a:xfr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78F0306E-CBCD-428A-BD38-6860C5AFA9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265" y="3428166"/>
            <a:ext cx="6812485" cy="70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26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 anchor="b">
            <a:normAutofit/>
          </a:bodyPr>
          <a:lstStyle/>
          <a:p>
            <a:r>
              <a:rPr lang="en-US" dirty="0"/>
              <a:t>Investigate the source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Open another search tab</a:t>
            </a:r>
          </a:p>
          <a:p>
            <a:pPr>
              <a:buClr>
                <a:srgbClr val="1F4E79"/>
              </a:buClr>
            </a:pPr>
            <a:r>
              <a:rPr lang="en-US" dirty="0"/>
              <a:t>Search using keyword and read laterally</a:t>
            </a:r>
          </a:p>
          <a:p>
            <a:pPr lvl="1">
              <a:buClr>
                <a:srgbClr val="1F4E79"/>
              </a:buClr>
            </a:pPr>
            <a:r>
              <a:rPr lang="en-US" sz="2400"/>
              <a:t>Example keywords: </a:t>
            </a:r>
          </a:p>
          <a:p>
            <a:pPr lvl="2">
              <a:buClr>
                <a:srgbClr val="1F4E79"/>
              </a:buClr>
            </a:pPr>
            <a:r>
              <a:rPr lang="en-US" sz="2400"/>
              <a:t>political system</a:t>
            </a:r>
          </a:p>
          <a:p>
            <a:pPr lvl="2">
              <a:buClr>
                <a:srgbClr val="1F4E79"/>
              </a:buClr>
            </a:pPr>
            <a:r>
              <a:rPr lang="en-US" sz="2400"/>
              <a:t>legal system </a:t>
            </a:r>
          </a:p>
          <a:p>
            <a:pPr lvl="2">
              <a:buClr>
                <a:srgbClr val="1F4E79"/>
              </a:buClr>
            </a:pPr>
            <a:r>
              <a:rPr lang="en-US" sz="2400"/>
              <a:t>Australia versus China </a:t>
            </a:r>
          </a:p>
          <a:p>
            <a:pPr lvl="2">
              <a:buClr>
                <a:srgbClr val="1F4E79"/>
              </a:buClr>
            </a:pPr>
            <a:r>
              <a:rPr lang="en-US" sz="2400"/>
              <a:t>democracy</a:t>
            </a:r>
          </a:p>
        </p:txBody>
      </p:sp>
      <p:pic>
        <p:nvPicPr>
          <p:cNvPr id="14" name="Picture 14">
            <a:extLst>
              <a:ext uri="{FF2B5EF4-FFF2-40B4-BE49-F238E27FC236}">
                <a16:creationId xmlns:a16="http://schemas.microsoft.com/office/drawing/2014/main" id="{809BB4FC-885B-4C0F-8CB9-C850ED4282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62479" y="2764458"/>
            <a:ext cx="4708734" cy="2472084"/>
          </a:xfrm>
          <a:noFill/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3A42683-6B80-4400-93E6-D2CD4E3589A8}"/>
              </a:ext>
            </a:extLst>
          </p:cNvPr>
          <p:cNvSpPr txBox="1"/>
          <p:nvPr/>
        </p:nvSpPr>
        <p:spPr>
          <a:xfrm>
            <a:off x="7152129" y="5371898"/>
            <a:ext cx="2925801" cy="20313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hlinkClick r:id="rId4"/>
              </a:rPr>
              <a:t>How Do I Determine a Shortlink's Destination? - Ask Leo!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3807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 anchor="b">
            <a:normAutofit/>
          </a:bodyPr>
          <a:lstStyle/>
          <a:p>
            <a:r>
              <a:rPr lang="en-US" dirty="0"/>
              <a:t>Find a trusted source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 vert="horz" lIns="91440" tIns="45720" rIns="91440" bIns="45720" rtlCol="0">
            <a:normAutofit/>
          </a:bodyPr>
          <a:lstStyle/>
          <a:p>
            <a:pPr marL="388620" indent="-342900">
              <a:buClr>
                <a:srgbClr val="5B9BD5">
                  <a:lumMod val="50000"/>
                </a:srgbClr>
              </a:buClr>
            </a:pPr>
            <a:r>
              <a:rPr lang="en-US" dirty="0"/>
              <a:t>Fact checking sites:</a:t>
            </a:r>
          </a:p>
          <a:p>
            <a:pPr lvl="1">
              <a:buClr>
                <a:srgbClr val="1F4E79"/>
              </a:buClr>
            </a:pPr>
            <a:r>
              <a:rPr lang="en-US" sz="2400">
                <a:hlinkClick r:id="rId3"/>
              </a:rPr>
              <a:t>Media Bias/Fact Check </a:t>
            </a:r>
            <a:endParaRPr lang="en-US" sz="2400"/>
          </a:p>
          <a:p>
            <a:pPr lvl="1">
              <a:buClr>
                <a:srgbClr val="1F4E79"/>
              </a:buClr>
            </a:pPr>
            <a:r>
              <a:rPr lang="en-US" sz="2400">
                <a:hlinkClick r:id="rId4"/>
              </a:rPr>
              <a:t>FactCheck.org</a:t>
            </a:r>
            <a:endParaRPr lang="en-US" sz="2400"/>
          </a:p>
          <a:p>
            <a:pPr lvl="1">
              <a:buClr>
                <a:srgbClr val="1F4E79"/>
              </a:buClr>
            </a:pPr>
            <a:r>
              <a:rPr lang="en-US" sz="2400">
                <a:hlinkClick r:id="rId5"/>
              </a:rPr>
              <a:t>Snopes.com</a:t>
            </a:r>
          </a:p>
          <a:p>
            <a:pPr lvl="1">
              <a:buClr>
                <a:srgbClr val="1F4E79"/>
              </a:buClr>
            </a:pPr>
            <a:r>
              <a:rPr lang="en-US" sz="2400">
                <a:hlinkClick r:id="rId6"/>
              </a:rPr>
              <a:t>FullFact.org</a:t>
            </a:r>
            <a:endParaRPr lang="en-US" sz="2400"/>
          </a:p>
          <a:p>
            <a:pPr lvl="1">
              <a:buClr>
                <a:srgbClr val="1F4E79"/>
              </a:buClr>
            </a:pPr>
            <a:endParaRPr lang="en-US" sz="2400"/>
          </a:p>
          <a:p>
            <a:pPr lvl="1">
              <a:buClr>
                <a:srgbClr val="1F4E79"/>
              </a:buClr>
            </a:pPr>
            <a:endParaRPr lang="en-US" sz="2400"/>
          </a:p>
          <a:p>
            <a:pPr lvl="1">
              <a:buClr>
                <a:srgbClr val="1F4E79"/>
              </a:buClr>
            </a:pPr>
            <a:endParaRPr lang="en-US" sz="2400"/>
          </a:p>
        </p:txBody>
      </p:sp>
      <p:pic>
        <p:nvPicPr>
          <p:cNvPr id="12" name="Picture 12" descr="Graphical user interface, diagram, application&#10;&#10;Description automatically generated">
            <a:extLst>
              <a:ext uri="{FF2B5EF4-FFF2-40B4-BE49-F238E27FC236}">
                <a16:creationId xmlns:a16="http://schemas.microsoft.com/office/drawing/2014/main" id="{CEA449E8-DA26-4CD9-B501-B7650BD14D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2479" y="2677645"/>
            <a:ext cx="4708734" cy="2645710"/>
          </a:xfrm>
          <a:prstGeom prst="rect">
            <a:avLst/>
          </a:prstGeom>
          <a:noFill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48CFF1C-B0CE-4086-8612-B119B8E99DAB}"/>
              </a:ext>
            </a:extLst>
          </p:cNvPr>
          <p:cNvSpPr txBox="1"/>
          <p:nvPr/>
        </p:nvSpPr>
        <p:spPr>
          <a:xfrm>
            <a:off x="6554001" y="5390301"/>
            <a:ext cx="4027064" cy="20313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hlinkClick r:id="rId8"/>
              </a:rPr>
              <a:t>Facebook will pay Reuters to fact-check Deepfakes and more | TechCrunch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3674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 anchor="b">
            <a:normAutofit/>
          </a:bodyPr>
          <a:lstStyle/>
          <a:p>
            <a:r>
              <a:rPr lang="en-US" dirty="0"/>
              <a:t>trace the information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214867" y="1828800"/>
            <a:ext cx="5500455" cy="43434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Reverse Image Search</a:t>
            </a:r>
          </a:p>
          <a:p>
            <a:pPr lvl="1">
              <a:buClr>
                <a:srgbClr val="1F4E79"/>
              </a:buClr>
            </a:pPr>
            <a:r>
              <a:rPr lang="en-US" dirty="0">
                <a:ea typeface="+mn-lt"/>
                <a:cs typeface="+mn-lt"/>
                <a:hlinkClick r:id="rId3"/>
              </a:rPr>
              <a:t>https://tineye.com</a:t>
            </a:r>
            <a:endParaRPr lang="en-US" dirty="0"/>
          </a:p>
          <a:p>
            <a:pPr lvl="1">
              <a:buClr>
                <a:srgbClr val="1F4E79"/>
              </a:buClr>
            </a:pPr>
            <a:r>
              <a:rPr lang="en-US" dirty="0">
                <a:ea typeface="+mn-lt"/>
                <a:cs typeface="+mn-lt"/>
                <a:hlinkClick r:id="rId4"/>
              </a:rPr>
              <a:t>https://www.reverseimagesearch.com</a:t>
            </a:r>
            <a:endParaRPr lang="en-US" dirty="0">
              <a:ea typeface="+mn-lt"/>
              <a:cs typeface="+mn-lt"/>
            </a:endParaRPr>
          </a:p>
          <a:p>
            <a:pPr lvl="1">
              <a:buClr>
                <a:srgbClr val="1F4E79"/>
              </a:buClr>
            </a:pPr>
            <a:r>
              <a:rPr lang="en-US" dirty="0">
                <a:ea typeface="+mn-lt"/>
                <a:cs typeface="+mn-lt"/>
              </a:rPr>
              <a:t>Google reverse image</a:t>
            </a:r>
          </a:p>
          <a:p>
            <a:pPr marL="274320" lvl="1" indent="0">
              <a:buClr>
                <a:srgbClr val="1F4E79"/>
              </a:buClr>
              <a:buNone/>
            </a:pPr>
            <a:endParaRPr lang="en-US" dirty="0">
              <a:ea typeface="+mn-lt"/>
              <a:cs typeface="+mn-lt"/>
            </a:endParaRPr>
          </a:p>
          <a:p>
            <a:pPr>
              <a:buClr>
                <a:srgbClr val="1F4E79"/>
              </a:buClr>
            </a:pPr>
            <a:endParaRPr lang="en-US" dirty="0">
              <a:ea typeface="+mn-lt"/>
              <a:cs typeface="+mn-lt"/>
            </a:endParaRPr>
          </a:p>
          <a:p>
            <a:pPr lvl="1">
              <a:buClr>
                <a:srgbClr val="1F4E79"/>
              </a:buClr>
            </a:pPr>
            <a:endParaRPr lang="en-US" dirty="0">
              <a:ea typeface="+mn-lt"/>
              <a:cs typeface="+mn-lt"/>
            </a:endParaRPr>
          </a:p>
          <a:p>
            <a:pPr lvl="1">
              <a:buClr>
                <a:srgbClr val="1F4E79"/>
              </a:buClr>
            </a:pPr>
            <a:endParaRPr lang="en-US" dirty="0">
              <a:ea typeface="+mn-lt"/>
              <a:cs typeface="+mn-lt"/>
            </a:endParaRPr>
          </a:p>
          <a:p>
            <a:pPr lvl="1">
              <a:buClr>
                <a:srgbClr val="1F4E79"/>
              </a:buClr>
            </a:pPr>
            <a:endParaRPr lang="en-US" dirty="0">
              <a:ea typeface="+mn-lt"/>
              <a:cs typeface="+mn-lt"/>
            </a:endParaRP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6DAC59DB-DB14-4D4D-A05C-EAB8CC89E1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1595" y="4083368"/>
            <a:ext cx="4262406" cy="1736610"/>
          </a:xfrm>
          <a:prstGeom prst="rect">
            <a:avLst/>
          </a:prstGeom>
        </p:spPr>
      </p:pic>
      <p:pic>
        <p:nvPicPr>
          <p:cNvPr id="11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7E21FB2-99F4-4188-87C9-DE35D593BB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5840" y="1654035"/>
            <a:ext cx="3258945" cy="378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48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AE208-645E-45D3-8172-2698794A4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40FD2-2934-4653-B023-82A249F35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r>
              <a:rPr lang="en-US" dirty="0"/>
              <a:t>Britannica  - compare countries</a:t>
            </a:r>
          </a:p>
          <a:p>
            <a:r>
              <a:rPr lang="en-US" dirty="0"/>
              <a:t>EBSCO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EC3DF1-F80F-4B1D-9ADC-C96AACE4C11E}"/>
              </a:ext>
            </a:extLst>
          </p:cNvPr>
          <p:cNvSpPr txBox="1"/>
          <p:nvPr/>
        </p:nvSpPr>
        <p:spPr>
          <a:xfrm>
            <a:off x="5637402" y="2973897"/>
            <a:ext cx="5065522" cy="1311128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b="1" dirty="0"/>
              <a:t>Use Search Engine – refseek.com</a:t>
            </a:r>
          </a:p>
          <a:p>
            <a:pPr>
              <a:lnSpc>
                <a:spcPct val="90000"/>
              </a:lnSpc>
            </a:pPr>
            <a:endParaRPr lang="en-US" sz="2400" dirty="0" err="1"/>
          </a:p>
        </p:txBody>
      </p:sp>
    </p:spTree>
    <p:extLst>
      <p:ext uri="{BB962C8B-B14F-4D97-AF65-F5344CB8AC3E}">
        <p14:creationId xmlns:p14="http://schemas.microsoft.com/office/powerpoint/2010/main" val="328169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 anchor="b">
            <a:normAutofit/>
          </a:bodyPr>
          <a:lstStyle/>
          <a:p>
            <a:r>
              <a:rPr lang="en-US" dirty="0"/>
              <a:t>Creating the poster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Easiest for design – Canva</a:t>
            </a:r>
          </a:p>
          <a:p>
            <a:r>
              <a:rPr lang="en-US" sz="2400" dirty="0"/>
              <a:t>Microsoft Publisher</a:t>
            </a:r>
          </a:p>
          <a:p>
            <a:r>
              <a:rPr lang="en-US" dirty="0" err="1"/>
              <a:t>Fotor</a:t>
            </a:r>
            <a:endParaRPr lang="en-US" dirty="0"/>
          </a:p>
          <a:p>
            <a:r>
              <a:rPr lang="en-US" sz="2400" dirty="0"/>
              <a:t>Don’t forget to credit </a:t>
            </a:r>
            <a:r>
              <a:rPr lang="en-US" dirty="0"/>
              <a:t>images used!</a:t>
            </a:r>
            <a:endParaRPr lang="en-US" sz="2400" dirty="0"/>
          </a:p>
        </p:txBody>
      </p:sp>
      <p:pic>
        <p:nvPicPr>
          <p:cNvPr id="1026" name="Picture 2" descr="Image result for canva">
            <a:extLst>
              <a:ext uri="{FF2B5EF4-FFF2-40B4-BE49-F238E27FC236}">
                <a16:creationId xmlns:a16="http://schemas.microsoft.com/office/drawing/2014/main" id="{C1F84BB0-B338-4261-8655-36B37C3CE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460" y="2204864"/>
            <a:ext cx="4714074" cy="277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91DB4C4-30D6-4B1A-8DEB-B687E8580A61}"/>
              </a:ext>
            </a:extLst>
          </p:cNvPr>
          <p:cNvSpPr txBox="1"/>
          <p:nvPr/>
        </p:nvSpPr>
        <p:spPr>
          <a:xfrm>
            <a:off x="8343124" y="5085184"/>
            <a:ext cx="1080745" cy="20313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hlinkClick r:id="rId4"/>
              </a:rPr>
              <a:t>www.canva.com</a:t>
            </a:r>
            <a:r>
              <a:rPr lang="en-US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808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orld country report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>
        <a:ln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lnSpc>
            <a:spcPct val="90000"/>
          </a:lnSpc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World country report presentation.potx" id="{FF082492-D6CE-444E-B3E8-FB131EDFAC53}" vid="{71BD5CC8-96B3-46A6-8835-37741E8965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World country report presentation</Template>
  <TotalTime>69</TotalTime>
  <Words>244</Words>
  <Application>Microsoft Office PowerPoint</Application>
  <PresentationFormat>Custom</PresentationFormat>
  <Paragraphs>55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World country report presentation</vt:lpstr>
      <vt:lpstr>Year 11 politics &amp; law</vt:lpstr>
      <vt:lpstr>Check your facts!</vt:lpstr>
      <vt:lpstr>STop! Who is behind the information</vt:lpstr>
      <vt:lpstr>Investigate the source</vt:lpstr>
      <vt:lpstr>Find a trusted source</vt:lpstr>
      <vt:lpstr>trace the information</vt:lpstr>
      <vt:lpstr>Possible resources</vt:lpstr>
      <vt:lpstr>Creating the poster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11 politics &amp; law</dc:title>
  <dc:creator>Natasha Georgiou</dc:creator>
  <cp:lastModifiedBy>Natasha Georgiou</cp:lastModifiedBy>
  <cp:revision>186</cp:revision>
  <dcterms:created xsi:type="dcterms:W3CDTF">2022-03-09T06:43:22Z</dcterms:created>
  <dcterms:modified xsi:type="dcterms:W3CDTF">2022-03-11T07:10:01Z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74068500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